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  <p:sldId id="258" r:id="rId3"/>
    <p:sldId id="276" r:id="rId4"/>
    <p:sldId id="264" r:id="rId5"/>
    <p:sldId id="266" r:id="rId6"/>
    <p:sldId id="267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7" r:id="rId15"/>
    <p:sldId id="282" r:id="rId16"/>
    <p:sldId id="283" r:id="rId17"/>
    <p:sldId id="278" r:id="rId18"/>
    <p:sldId id="279" r:id="rId19"/>
    <p:sldId id="280" r:id="rId20"/>
    <p:sldId id="281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205" autoAdjust="0"/>
  </p:normalViewPr>
  <p:slideViewPr>
    <p:cSldViewPr>
      <p:cViewPr varScale="1">
        <p:scale>
          <a:sx n="63" d="100"/>
          <a:sy n="63" d="100"/>
        </p:scale>
        <p:origin x="159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325" y="762000"/>
            <a:ext cx="5111675" cy="2667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810000"/>
            <a:ext cx="5105400" cy="2133600"/>
          </a:xfrm>
        </p:spPr>
        <p:txBody>
          <a:bodyPr/>
          <a:lstStyle>
            <a:lvl1pPr marL="0" indent="0" algn="l">
              <a:buNone/>
              <a:defRPr b="1">
                <a:solidFill>
                  <a:schemeClr val="tx1"/>
                </a:solidFill>
                <a:effectLst>
                  <a:reflection blurRad="6350" stA="55000" endA="300" endPos="45500" dir="5400000" sy="-100000" algn="bl" rotWithShape="0"/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082EE-F214-411E-98C1-134271967046}" type="datetimeFigureOut">
              <a:rPr lang="en-IN" smtClean="0"/>
              <a:t>14-03-2014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CF9C-EC7D-4CF3-9D9B-A79555BB8FE3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Glowing tech background 3d ,LO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5555" r="7778"/>
          <a:stretch/>
        </p:blipFill>
        <p:spPr>
          <a:xfrm>
            <a:off x="4495800" y="1368911"/>
            <a:ext cx="3888889" cy="3888889"/>
          </a:xfrm>
          <a:prstGeom prst="roundRect">
            <a:avLst>
              <a:gd name="adj" fmla="val 8644"/>
            </a:avLst>
          </a:prstGeom>
          <a:ln>
            <a:noFill/>
          </a:ln>
          <a:effectLst>
            <a:reflection blurRad="6350" stA="15000" endPos="50000" dist="635000" dir="5400000" sy="-100000" algn="bl" rotWithShape="0"/>
          </a:effectLst>
          <a:scene3d>
            <a:camera prst="perspectiveRelaxed" fov="6900000">
              <a:rot lat="23995" lon="3210004" rev="21299988"/>
            </a:camera>
            <a:lightRig rig="chilly" dir="t"/>
          </a:scene3d>
          <a:sp3d extrusionH="635000" prstMaterial="powder">
            <a:bevelT w="0" h="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3867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403874"/>
            <a:ext cx="7239000" cy="4876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082EE-F214-411E-98C1-134271967046}" type="datetimeFigureOut">
              <a:rPr lang="en-IN" smtClean="0"/>
              <a:t>14-03-2014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CF9C-EC7D-4CF3-9D9B-A79555BB8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738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19800" y="1371600"/>
            <a:ext cx="1828800" cy="495300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1600"/>
            <a:ext cx="5791200" cy="4953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082EE-F214-411E-98C1-134271967046}" type="datetimeFigureOut">
              <a:rPr lang="en-IN" smtClean="0"/>
              <a:t>14-03-2014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CF9C-EC7D-4CF3-9D9B-A79555BB8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102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082EE-F214-411E-98C1-134271967046}" type="datetimeFigureOut">
              <a:rPr lang="en-IN" smtClean="0"/>
              <a:t>14-03-2014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CF9C-EC7D-4CF3-9D9B-A79555BB8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252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929187"/>
            <a:ext cx="5105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3733800"/>
            <a:ext cx="5105400" cy="11953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082EE-F214-411E-98C1-134271967046}" type="datetimeFigureOut">
              <a:rPr lang="en-IN" smtClean="0"/>
              <a:t>14-03-2014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CF9C-EC7D-4CF3-9D9B-A79555BB8FE3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Glowing tech background 3d ,LO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5555" r="7778"/>
          <a:stretch/>
        </p:blipFill>
        <p:spPr>
          <a:xfrm>
            <a:off x="4495800" y="1368911"/>
            <a:ext cx="3888889" cy="3888889"/>
          </a:xfrm>
          <a:prstGeom prst="roundRect">
            <a:avLst>
              <a:gd name="adj" fmla="val 8644"/>
            </a:avLst>
          </a:prstGeom>
          <a:ln>
            <a:noFill/>
          </a:ln>
          <a:effectLst>
            <a:reflection blurRad="6350" stA="15000" endPos="50000" dist="635000" dir="5400000" sy="-100000" algn="bl" rotWithShape="0"/>
          </a:effectLst>
          <a:scene3d>
            <a:camera prst="perspectiveRelaxed" fov="6900000">
              <a:rot lat="23995" lon="3210004" rev="21299988"/>
            </a:camera>
            <a:lightRig rig="chilly" dir="t"/>
          </a:scene3d>
          <a:sp3d extrusionH="635000" prstMaterial="powder">
            <a:bevelT w="0" h="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6332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798637"/>
            <a:ext cx="4267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98637"/>
            <a:ext cx="4267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082EE-F214-411E-98C1-134271967046}" type="datetimeFigureOut">
              <a:rPr lang="en-IN" smtClean="0"/>
              <a:t>14-03-2014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CF9C-EC7D-4CF3-9D9B-A79555BB8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608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733550"/>
            <a:ext cx="42687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2373312"/>
            <a:ext cx="42687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33550"/>
            <a:ext cx="42703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73312"/>
            <a:ext cx="42703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082EE-F214-411E-98C1-134271967046}" type="datetimeFigureOut">
              <a:rPr lang="en-IN" smtClean="0"/>
              <a:t>14-03-2014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CF9C-EC7D-4CF3-9D9B-A79555BB8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49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082EE-F214-411E-98C1-134271967046}" type="datetimeFigureOut">
              <a:rPr lang="en-IN" smtClean="0"/>
              <a:t>14-03-2014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CF9C-EC7D-4CF3-9D9B-A79555BB8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662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082EE-F214-411E-98C1-134271967046}" type="datetimeFigureOut">
              <a:rPr lang="en-IN" smtClean="0"/>
              <a:t>14-03-2014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CF9C-EC7D-4CF3-9D9B-A79555BB8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664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6958"/>
            <a:ext cx="32369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1600"/>
            <a:ext cx="3968750" cy="49090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371600"/>
            <a:ext cx="3236913" cy="49136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082EE-F214-411E-98C1-134271967046}" type="datetimeFigureOut">
              <a:rPr lang="en-IN" smtClean="0"/>
              <a:t>14-03-2014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CF9C-EC7D-4CF3-9D9B-A79555BB8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896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3000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082EE-F214-411E-98C1-134271967046}" type="datetimeFigureOut">
              <a:rPr lang="en-IN" smtClean="0"/>
              <a:t>14-03-2014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CF9C-EC7D-4CF3-9D9B-A79555BB8F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967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media" Target="../media/media1.wm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ideo" Target="../media/media1.wm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239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403874"/>
            <a:ext cx="8686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4256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082EE-F214-411E-98C1-134271967046}" type="datetimeFigureOut">
              <a:rPr lang="en-IN" smtClean="0"/>
              <a:t>14-03-2014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7373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FCF9C-EC7D-4CF3-9D9B-A79555BB8FE3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Glowing tech background 3d ,LO2.wmv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 rotWithShape="1">
          <a:blip r:embed="rId16"/>
          <a:srcRect l="25555" r="7778"/>
          <a:stretch/>
        </p:blipFill>
        <p:spPr>
          <a:xfrm>
            <a:off x="7239000" y="152400"/>
            <a:ext cx="1600200" cy="1600200"/>
          </a:xfrm>
          <a:prstGeom prst="roundRect">
            <a:avLst>
              <a:gd name="adj" fmla="val 18055"/>
            </a:avLst>
          </a:prstGeom>
          <a:ln>
            <a:noFill/>
          </a:ln>
          <a:effectLst/>
          <a:scene3d>
            <a:camera prst="perspectiveRelaxed" fov="7200000">
              <a:rot lat="23995" lon="3210004" rev="21299988"/>
            </a:camera>
            <a:lightRig rig="chilly" dir="t">
              <a:rot lat="0" lon="0" rev="0"/>
            </a:lightRig>
          </a:scene3d>
          <a:sp3d extrusionH="254000" prstMaterial="powder">
            <a:bevelT w="0" h="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995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60" y="424756"/>
            <a:ext cx="6692280" cy="1780108"/>
          </a:xfrm>
        </p:spPr>
        <p:txBody>
          <a:bodyPr/>
          <a:lstStyle/>
          <a:p>
            <a:r>
              <a:rPr lang="en-IN" b="1" i="1" u="sng" dirty="0" smtClean="0"/>
              <a:t>Garbage Monitoring System</a:t>
            </a:r>
            <a:endParaRPr lang="en-IN" b="1" i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73016"/>
            <a:ext cx="7406640" cy="4343400"/>
          </a:xfrm>
        </p:spPr>
        <p:txBody>
          <a:bodyPr>
            <a:noAutofit/>
          </a:bodyPr>
          <a:lstStyle/>
          <a:p>
            <a:r>
              <a:rPr lang="en-IN" sz="1800" b="1" dirty="0" smtClean="0"/>
              <a:t>Group- 29</a:t>
            </a:r>
          </a:p>
          <a:p>
            <a:pPr>
              <a:lnSpc>
                <a:spcPct val="150000"/>
              </a:lnSpc>
            </a:pPr>
            <a:r>
              <a:rPr lang="en-IN" sz="1800" dirty="0" smtClean="0"/>
              <a:t>1.Amit Sharma- 2011016</a:t>
            </a:r>
          </a:p>
          <a:p>
            <a:pPr>
              <a:lnSpc>
                <a:spcPct val="150000"/>
              </a:lnSpc>
            </a:pPr>
            <a:r>
              <a:rPr lang="en-IN" sz="1800" dirty="0" smtClean="0"/>
              <a:t>2.Praveen Sharma- 2011209</a:t>
            </a:r>
          </a:p>
          <a:p>
            <a:pPr>
              <a:lnSpc>
                <a:spcPct val="150000"/>
              </a:lnSpc>
            </a:pPr>
            <a:r>
              <a:rPr lang="en-IN" sz="1800" dirty="0" smtClean="0"/>
              <a:t>3.Deepak Kapoor- 2011189</a:t>
            </a:r>
          </a:p>
          <a:p>
            <a:pPr>
              <a:lnSpc>
                <a:spcPct val="150000"/>
              </a:lnSpc>
            </a:pPr>
            <a:r>
              <a:rPr lang="en-IN" sz="1800" dirty="0" smtClean="0"/>
              <a:t>4.Saurabh Joshi -2011259</a:t>
            </a:r>
          </a:p>
          <a:p>
            <a:pPr>
              <a:lnSpc>
                <a:spcPct val="150000"/>
              </a:lnSpc>
            </a:pPr>
            <a:r>
              <a:rPr lang="en-IN" sz="1800" dirty="0" smtClean="0"/>
              <a:t>5.Ratna Prakirana- 2011211</a:t>
            </a:r>
          </a:p>
          <a:p>
            <a:pPr>
              <a:lnSpc>
                <a:spcPct val="150000"/>
              </a:lnSpc>
            </a:pPr>
            <a:r>
              <a:rPr lang="en-IN" sz="1800" dirty="0" smtClean="0"/>
              <a:t>6.Chhattlal Sahu- 2011042</a:t>
            </a:r>
          </a:p>
          <a:p>
            <a:endParaRPr lang="en-IN" sz="1800" dirty="0" smtClean="0"/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83920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Prototype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u="sng" dirty="0" smtClean="0"/>
              <a:t>Circuit design</a:t>
            </a:r>
            <a:endParaRPr lang="en-IN" sz="28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988840"/>
            <a:ext cx="6108171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8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Prototype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u="sng" dirty="0" smtClean="0"/>
              <a:t>Isometric View</a:t>
            </a:r>
            <a:endParaRPr lang="en-IN" sz="2800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60848"/>
            <a:ext cx="7164288" cy="456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9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Circuit Design</a:t>
            </a:r>
            <a:endParaRPr lang="en-IN" u="sng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88840"/>
            <a:ext cx="763284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9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Standard Parts </a:t>
            </a:r>
            <a:r>
              <a:rPr lang="en-US" dirty="0" smtClean="0"/>
              <a:t>      </a:t>
            </a:r>
            <a:r>
              <a:rPr lang="en-US" u="sng" dirty="0" smtClean="0"/>
              <a:t>Vendors</a:t>
            </a:r>
            <a:endParaRPr lang="en-IN" u="sng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91720369"/>
              </p:ext>
            </p:extLst>
          </p:nvPr>
        </p:nvGraphicFramePr>
        <p:xfrm>
          <a:off x="3635896" y="1700808"/>
          <a:ext cx="4059238" cy="4464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638"/>
                <a:gridCol w="1805063"/>
                <a:gridCol w="1795537"/>
              </a:tblGrid>
              <a:tr h="7061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 smtClean="0">
                          <a:effectLst/>
                        </a:rPr>
                        <a:t>S.no.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Name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Address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</a:tr>
              <a:tr h="4046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1.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Nex Robotics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Airoli , Mumbai 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</a:tr>
              <a:tr h="713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2.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Probots Techno Solutions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NagarBhavi Main Road ,Bangalore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</a:tr>
              <a:tr h="4046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3.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Robomart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Nithari Branch, Noida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</a:tr>
              <a:tr h="713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4.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>
                          <a:effectLst/>
                        </a:rPr>
                        <a:t>Bhavani Plywood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200" dirty="0">
                          <a:effectLst/>
                        </a:rPr>
                        <a:t>City </a:t>
                      </a:r>
                      <a:r>
                        <a:rPr lang="en-US" sz="1300" kern="1200" dirty="0" err="1">
                          <a:effectLst/>
                        </a:rPr>
                        <a:t>Cofee</a:t>
                      </a:r>
                      <a:r>
                        <a:rPr lang="en-US" sz="1300" kern="1200" dirty="0">
                          <a:effectLst/>
                        </a:rPr>
                        <a:t> House ,Jabalpur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</a:tr>
              <a:tr h="7132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Mehta Electronics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Karam Chand Chowk , Jabalpur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</a:tr>
              <a:tr h="4046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Robosystems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Online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</a:tr>
              <a:tr h="4046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Gujrat Hardware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Jabalpur 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25" marR="65325" marT="32663" marB="32663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228046"/>
              </p:ext>
            </p:extLst>
          </p:nvPr>
        </p:nvGraphicFramePr>
        <p:xfrm>
          <a:off x="179512" y="1700796"/>
          <a:ext cx="3273524" cy="45365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73524"/>
              </a:tblGrid>
              <a:tr h="3719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Geared Motor(30 rpm)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203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Lever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203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Atmega -16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203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Back door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203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Max-232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203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Gsm Module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203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IR Sensor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203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Tsop Sensor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203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L298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203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7805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203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Register and capacitor (.1Uf)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203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Fecl3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203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Pcb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203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Adapter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4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Fabrication</a:t>
            </a:r>
            <a:endParaRPr lang="en-US" i="1" u="sng" dirty="0"/>
          </a:p>
        </p:txBody>
      </p:sp>
      <p:pic>
        <p:nvPicPr>
          <p:cNvPr id="5" name="Picture 4" descr="C:\Users\Saurabh\Documents\Bluetooth Folder\20140408_123953-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7416824" cy="4752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178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Fabrication</a:t>
            </a:r>
            <a:endParaRPr lang="en-US" i="1" u="sn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5496" y="1709936"/>
            <a:ext cx="7239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6400" dirty="0">
                <a:solidFill>
                  <a:schemeClr val="tx1"/>
                </a:solidFill>
                <a:effectLst/>
              </a:rPr>
              <a:t>Crank-rocker mechanism is used .Rocker angle is 45-50 degree. There are total 4-linkage in </a:t>
            </a:r>
            <a:r>
              <a:rPr lang="en-US" sz="6400" dirty="0" err="1">
                <a:solidFill>
                  <a:schemeClr val="tx1"/>
                </a:solidFill>
                <a:effectLst/>
              </a:rPr>
              <a:t>mechanism.Links</a:t>
            </a:r>
            <a:r>
              <a:rPr lang="en-US" sz="6400" dirty="0">
                <a:solidFill>
                  <a:schemeClr val="tx1"/>
                </a:solidFill>
                <a:effectLst/>
              </a:rPr>
              <a:t> are connected with revolute joints. Bearing are used to make bearing (internal Diameter = 10mm, External Diameter = 24mm). </a:t>
            </a:r>
          </a:p>
          <a:p>
            <a:pPr>
              <a:lnSpc>
                <a:spcPct val="170000"/>
              </a:lnSpc>
            </a:pPr>
            <a:r>
              <a:rPr lang="en-US" sz="6400" dirty="0">
                <a:solidFill>
                  <a:schemeClr val="tx1"/>
                </a:solidFill>
                <a:effectLst/>
              </a:rPr>
              <a:t>Shaft is used to connect two bearing so revolute joint can be made.</a:t>
            </a:r>
          </a:p>
          <a:p>
            <a:endParaRPr lang="en-US" sz="2800" i="1" u="sng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922938"/>
            <a:ext cx="3854961" cy="36004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3" y="2924944"/>
            <a:ext cx="401160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9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Fabrication</a:t>
            </a:r>
            <a:endParaRPr lang="en-US" i="1" u="sn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5496" y="1709936"/>
            <a:ext cx="7239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2800" b="0" i="1" u="sng" dirty="0" smtClean="0">
                <a:solidFill>
                  <a:schemeClr val="tx1"/>
                </a:solidFill>
                <a:effectLst/>
              </a:rPr>
              <a:t>External View -</a:t>
            </a:r>
            <a:endParaRPr lang="en-US" sz="2800" b="0" i="1" u="sng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780928"/>
            <a:ext cx="4464496" cy="324036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-74712" y="5733256"/>
            <a:ext cx="7239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  <a:effectLst/>
              </a:rPr>
              <a:t>Window </a:t>
            </a:r>
            <a:r>
              <a:rPr lang="en-US" sz="1600" dirty="0" smtClean="0">
                <a:solidFill>
                  <a:schemeClr val="tx1"/>
                </a:solidFill>
                <a:effectLst/>
              </a:rPr>
              <a:t>gets open once a person come to throw </a:t>
            </a:r>
          </a:p>
          <a:p>
            <a:r>
              <a:rPr lang="en-US" sz="1600" dirty="0" smtClean="0">
                <a:solidFill>
                  <a:schemeClr val="tx1"/>
                </a:solidFill>
                <a:effectLst/>
              </a:rPr>
              <a:t>the garbage.</a:t>
            </a:r>
            <a:endParaRPr lang="en-US" sz="1600" i="1" u="sng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80928"/>
            <a:ext cx="4626558" cy="326019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0" y="5670376"/>
            <a:ext cx="7239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>
                <a:solidFill>
                  <a:schemeClr val="tx1"/>
                </a:solidFill>
                <a:effectLst/>
              </a:rPr>
              <a:t>Window </a:t>
            </a:r>
            <a:r>
              <a:rPr lang="en-US" sz="1600" smtClean="0">
                <a:solidFill>
                  <a:schemeClr val="tx1"/>
                </a:solidFill>
                <a:effectLst/>
              </a:rPr>
              <a:t>gets </a:t>
            </a:r>
            <a:r>
              <a:rPr lang="en-US" sz="1600" dirty="0">
                <a:solidFill>
                  <a:schemeClr val="tx1"/>
                </a:solidFill>
                <a:effectLst/>
              </a:rPr>
              <a:t>closed automatically after few seconds.</a:t>
            </a:r>
            <a:endParaRPr lang="en-US" sz="1600" i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07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280" y="5373216"/>
            <a:ext cx="4267200" cy="1143000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effectLst/>
              </a:rPr>
              <a:t/>
            </a:r>
            <a:br>
              <a:rPr lang="en-US" sz="1600" dirty="0" smtClean="0">
                <a:solidFill>
                  <a:schemeClr val="tx1"/>
                </a:solidFill>
                <a:effectLst/>
              </a:rPr>
            </a:br>
            <a:r>
              <a:rPr lang="en-US" sz="1600" dirty="0">
                <a:solidFill>
                  <a:schemeClr val="tx1"/>
                </a:solidFill>
                <a:effectLst/>
              </a:rPr>
              <a:t/>
            </a:r>
            <a:br>
              <a:rPr lang="en-US" sz="1600" dirty="0">
                <a:solidFill>
                  <a:schemeClr val="tx1"/>
                </a:solidFill>
                <a:effectLst/>
              </a:rPr>
            </a:br>
            <a:r>
              <a:rPr lang="en-US" sz="1600" dirty="0" smtClean="0">
                <a:solidFill>
                  <a:schemeClr val="tx1"/>
                </a:solidFill>
                <a:effectLst/>
              </a:rPr>
              <a:t/>
            </a:r>
            <a:br>
              <a:rPr lang="en-US" sz="1600" dirty="0" smtClean="0">
                <a:solidFill>
                  <a:schemeClr val="tx1"/>
                </a:solidFill>
                <a:effectLst/>
              </a:rPr>
            </a:br>
            <a:r>
              <a:rPr lang="en-US" sz="1600" dirty="0">
                <a:solidFill>
                  <a:schemeClr val="tx1"/>
                </a:solidFill>
                <a:effectLst/>
              </a:rPr>
              <a:t/>
            </a:r>
            <a:br>
              <a:rPr lang="en-US" sz="1600" dirty="0">
                <a:solidFill>
                  <a:schemeClr val="tx1"/>
                </a:solidFill>
                <a:effectLst/>
              </a:rPr>
            </a:br>
            <a:r>
              <a:rPr lang="en-US" sz="1600" dirty="0" smtClean="0">
                <a:solidFill>
                  <a:schemeClr val="tx1"/>
                </a:solidFill>
                <a:effectLst/>
              </a:rPr>
              <a:t>Ultrasonic </a:t>
            </a:r>
            <a:r>
              <a:rPr lang="en-US" sz="1600" dirty="0">
                <a:solidFill>
                  <a:schemeClr val="tx1"/>
                </a:solidFill>
                <a:effectLst/>
              </a:rPr>
              <a:t>sensors </a:t>
            </a:r>
            <a:r>
              <a:rPr lang="en-US" sz="1600" dirty="0" smtClean="0">
                <a:solidFill>
                  <a:schemeClr val="tx1"/>
                </a:solidFill>
                <a:effectLst/>
              </a:rPr>
              <a:t>(mounted) to </a:t>
            </a:r>
            <a:r>
              <a:rPr lang="en-US" sz="1600" dirty="0">
                <a:solidFill>
                  <a:schemeClr val="tx1"/>
                </a:solidFill>
                <a:effectLst/>
              </a:rPr>
              <a:t>detect the presence of a person . Maximum range over which it can detect the presence is 3 meters and an angle of 15 </a:t>
            </a:r>
            <a:r>
              <a:rPr lang="en-US" sz="1600" baseline="30000" dirty="0">
                <a:solidFill>
                  <a:schemeClr val="tx1"/>
                </a:solidFill>
                <a:effectLst/>
              </a:rPr>
              <a:t>0</a:t>
            </a:r>
            <a:r>
              <a:rPr lang="en-US" sz="1600" dirty="0">
                <a:solidFill>
                  <a:schemeClr val="tx1"/>
                </a:solidFill>
                <a:effectLst/>
              </a:rPr>
              <a:t>.</a:t>
            </a:r>
            <a:br>
              <a:rPr lang="en-US" sz="1600" dirty="0">
                <a:solidFill>
                  <a:schemeClr val="tx1"/>
                </a:solidFill>
                <a:effectLst/>
              </a:rPr>
            </a:b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C:\Users\Saurabh\Desktop\Untitled.png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75648"/>
            <a:ext cx="4267200" cy="1971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416" y="2132856"/>
            <a:ext cx="4060767" cy="346225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81000" y="-27384"/>
            <a:ext cx="7239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 smtClean="0"/>
              <a:t>Fabrication </a:t>
            </a:r>
            <a:endParaRPr lang="en-IN" u="sng" dirty="0"/>
          </a:p>
        </p:txBody>
      </p:sp>
      <p:sp>
        <p:nvSpPr>
          <p:cNvPr id="8" name="Rectangle 7"/>
          <p:cNvSpPr/>
          <p:nvPr/>
        </p:nvSpPr>
        <p:spPr>
          <a:xfrm>
            <a:off x="228600" y="1561466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u="sng" dirty="0" smtClean="0"/>
              <a:t>Components Used -</a:t>
            </a:r>
            <a:endParaRPr lang="en-IN" sz="2800" i="1" u="sng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97288" y="5742384"/>
            <a:ext cx="426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  <a:effectLst/>
              </a:rPr>
              <a:t>Ultrasonic Sensor send the message to the Arduino Atmega32 (controller) and controller actuates the motor and it </a:t>
            </a:r>
            <a:r>
              <a:rPr lang="en-US" sz="1600" dirty="0" smtClean="0">
                <a:solidFill>
                  <a:schemeClr val="tx1"/>
                </a:solidFill>
                <a:effectLst/>
              </a:rPr>
              <a:t>give AT </a:t>
            </a:r>
            <a:r>
              <a:rPr lang="en-US" sz="1600" dirty="0">
                <a:solidFill>
                  <a:schemeClr val="tx1"/>
                </a:solidFill>
                <a:effectLst/>
              </a:rPr>
              <a:t>command to GSM to send message.</a:t>
            </a:r>
          </a:p>
        </p:txBody>
      </p:sp>
    </p:spTree>
    <p:extLst>
      <p:ext uri="{BB962C8B-B14F-4D97-AF65-F5344CB8AC3E}">
        <p14:creationId xmlns:p14="http://schemas.microsoft.com/office/powerpoint/2010/main" val="262152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82344"/>
            <a:ext cx="4267200" cy="1143000"/>
          </a:xfrm>
        </p:spPr>
        <p:txBody>
          <a:bodyPr>
            <a:no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effectLst/>
              </a:rPr>
              <a:t/>
            </a:r>
            <a:br>
              <a:rPr lang="en-US" sz="1600" dirty="0" smtClean="0">
                <a:solidFill>
                  <a:schemeClr val="tx1"/>
                </a:solidFill>
                <a:effectLst/>
              </a:rPr>
            </a:br>
            <a:r>
              <a:rPr lang="en-US" sz="1600" dirty="0">
                <a:solidFill>
                  <a:schemeClr val="tx1"/>
                </a:solidFill>
                <a:effectLst/>
              </a:rPr>
              <a:t/>
            </a:r>
            <a:br>
              <a:rPr lang="en-US" sz="1600" dirty="0">
                <a:solidFill>
                  <a:schemeClr val="tx1"/>
                </a:solidFill>
                <a:effectLst/>
              </a:rPr>
            </a:br>
            <a:r>
              <a:rPr lang="en-US" sz="1600" dirty="0" smtClean="0">
                <a:solidFill>
                  <a:schemeClr val="tx1"/>
                </a:solidFill>
                <a:effectLst/>
              </a:rPr>
              <a:t/>
            </a:r>
            <a:br>
              <a:rPr lang="en-US" sz="1600" dirty="0" smtClean="0">
                <a:solidFill>
                  <a:schemeClr val="tx1"/>
                </a:solidFill>
                <a:effectLst/>
              </a:rPr>
            </a:br>
            <a:r>
              <a:rPr lang="en-US" sz="1600" dirty="0" smtClean="0">
                <a:solidFill>
                  <a:schemeClr val="tx1"/>
                </a:solidFill>
                <a:effectLst/>
              </a:rPr>
              <a:t>Motor </a:t>
            </a:r>
            <a:r>
              <a:rPr lang="en-US" sz="1600" dirty="0">
                <a:solidFill>
                  <a:schemeClr val="tx1"/>
                </a:solidFill>
                <a:effectLst/>
              </a:rPr>
              <a:t>is fixed to side wall of </a:t>
            </a:r>
            <a:r>
              <a:rPr lang="en-US" sz="1600" dirty="0" smtClean="0">
                <a:solidFill>
                  <a:schemeClr val="tx1"/>
                </a:solidFill>
                <a:effectLst/>
              </a:rPr>
              <a:t>bin and motor </a:t>
            </a:r>
            <a:r>
              <a:rPr lang="en-US" sz="1600" dirty="0">
                <a:solidFill>
                  <a:schemeClr val="tx1"/>
                </a:solidFill>
                <a:effectLst/>
              </a:rPr>
              <a:t>shaft is connected to crank of </a:t>
            </a:r>
            <a:r>
              <a:rPr lang="en-US" sz="1600" dirty="0" err="1">
                <a:solidFill>
                  <a:schemeClr val="tx1"/>
                </a:solidFill>
                <a:effectLst/>
              </a:rPr>
              <a:t>mechanism.The</a:t>
            </a:r>
            <a:r>
              <a:rPr lang="en-US" sz="1600" dirty="0">
                <a:solidFill>
                  <a:schemeClr val="tx1"/>
                </a:solidFill>
                <a:effectLst/>
              </a:rPr>
              <a:t> RPM of motor is 30 and torque is 5kg/cm. and operate at 10V , .5A current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416" y="2132856"/>
            <a:ext cx="4060767" cy="346225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81000" y="-27384"/>
            <a:ext cx="7239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 smtClean="0"/>
              <a:t>Fabrication </a:t>
            </a:r>
            <a:endParaRPr lang="en-IN" u="sng" dirty="0"/>
          </a:p>
        </p:txBody>
      </p:sp>
      <p:sp>
        <p:nvSpPr>
          <p:cNvPr id="8" name="Rectangle 7"/>
          <p:cNvSpPr/>
          <p:nvPr/>
        </p:nvSpPr>
        <p:spPr>
          <a:xfrm>
            <a:off x="228600" y="1561466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u="sng" dirty="0" smtClean="0"/>
              <a:t>Components Used -</a:t>
            </a:r>
            <a:endParaRPr lang="en-IN" sz="2800" i="1" u="sng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97288" y="5742384"/>
            <a:ext cx="426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  <a:effectLst/>
              </a:rPr>
              <a:t>Ultrasonic Sensor send the message to the Arduino Atmega32 (controller) and controller actuates the motor and it </a:t>
            </a:r>
            <a:r>
              <a:rPr lang="en-US" sz="1600" dirty="0" smtClean="0">
                <a:solidFill>
                  <a:schemeClr val="tx1"/>
                </a:solidFill>
                <a:effectLst/>
              </a:rPr>
              <a:t>give AT </a:t>
            </a:r>
            <a:r>
              <a:rPr lang="en-US" sz="1600" dirty="0">
                <a:solidFill>
                  <a:schemeClr val="tx1"/>
                </a:solidFill>
                <a:effectLst/>
              </a:rPr>
              <a:t>command to GSM to send message.</a:t>
            </a:r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129593"/>
            <a:ext cx="4267200" cy="34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82344"/>
            <a:ext cx="4267200" cy="1143000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</a:rPr>
              <a:t>This IR sensor detects whether the garbage bin is full or not and it sends signal to the controller. The range is 6 cm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-27384"/>
            <a:ext cx="7239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 smtClean="0"/>
              <a:t>Fabrication </a:t>
            </a:r>
            <a:endParaRPr lang="en-IN" u="sng" dirty="0"/>
          </a:p>
        </p:txBody>
      </p:sp>
      <p:sp>
        <p:nvSpPr>
          <p:cNvPr id="8" name="Rectangle 7"/>
          <p:cNvSpPr/>
          <p:nvPr/>
        </p:nvSpPr>
        <p:spPr>
          <a:xfrm>
            <a:off x="228600" y="1561466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u="sng" dirty="0" smtClean="0"/>
              <a:t>Components Used -</a:t>
            </a:r>
            <a:endParaRPr lang="en-IN" sz="2800" i="1" u="sng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697288" y="5373216"/>
            <a:ext cx="426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  <a:effectLst/>
              </a:rPr>
              <a:t>GSM SIM900A module receives the signal from the controller and then sends message to the respective authority.</a:t>
            </a:r>
          </a:p>
        </p:txBody>
      </p:sp>
      <p:pic>
        <p:nvPicPr>
          <p:cNvPr id="11" name="Picture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73351"/>
            <a:ext cx="3470920" cy="2922471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88" y="2378737"/>
            <a:ext cx="3835152" cy="29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IN" b="1" i="1" u="sng" dirty="0" smtClean="0"/>
              <a:t>Problem Definition</a:t>
            </a:r>
            <a:br>
              <a:rPr lang="en-IN" b="1" i="1" u="sng" dirty="0" smtClean="0"/>
            </a:br>
            <a:endParaRPr lang="en-IN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62528"/>
            <a:ext cx="9144000" cy="5495471"/>
          </a:xfrm>
        </p:spPr>
        <p:txBody>
          <a:bodyPr>
            <a:normAutofit fontScale="92500" lnSpcReduction="20000"/>
          </a:bodyPr>
          <a:lstStyle/>
          <a:p>
            <a:pPr marL="0" lvl="0" indent="0">
              <a:spcBef>
                <a:spcPct val="0"/>
              </a:spcBef>
              <a:buNone/>
              <a:defRPr/>
            </a:pPr>
            <a:endParaRPr lang="en-IN" sz="1800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lvl="0" indent="0">
              <a:spcBef>
                <a:spcPct val="0"/>
              </a:spcBef>
              <a:buNone/>
              <a:defRPr/>
            </a:pPr>
            <a:endParaRPr lang="en-IN" sz="2000" dirty="0">
              <a:solidFill>
                <a:schemeClr val="tx2">
                  <a:satMod val="130000"/>
                </a:schemeClr>
              </a:solidFill>
            </a:endParaRPr>
          </a:p>
          <a:p>
            <a:pPr marL="0" lvl="0" indent="0">
              <a:spcBef>
                <a:spcPct val="0"/>
              </a:spcBef>
              <a:buNone/>
              <a:defRPr/>
            </a:pPr>
            <a:endParaRPr lang="en-IN" sz="2000" dirty="0">
              <a:solidFill>
                <a:schemeClr val="tx2">
                  <a:satMod val="130000"/>
                </a:schemeClr>
              </a:solidFill>
            </a:endParaRPr>
          </a:p>
          <a:p>
            <a:pPr marL="0" lvl="0" indent="0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en-IN" sz="2100" dirty="0" smtClean="0"/>
              <a:t>Garbage </a:t>
            </a:r>
            <a:r>
              <a:rPr lang="en-IN" sz="2100" dirty="0"/>
              <a:t>overflow is a very serious issue especially in India.  It causes many health and environmental problems and destroys aesthetic value of the surroundings. Following are some critical issues  related to ‘Garbage Overflow</a:t>
            </a:r>
            <a:r>
              <a:rPr lang="en-IN" sz="2100" dirty="0" smtClean="0"/>
              <a:t>’.</a:t>
            </a:r>
            <a:endParaRPr lang="en-US" sz="2000" dirty="0" smtClean="0"/>
          </a:p>
          <a:p>
            <a:pPr lvl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100" dirty="0" smtClean="0"/>
              <a:t>Overflow of garbage due to inefficient system of garbage collection.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100" dirty="0"/>
              <a:t>Street animals spill out garbage on the road.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100" dirty="0"/>
              <a:t>Spilled out garbage halts the traffic in the area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100" dirty="0" smtClean="0"/>
              <a:t>Water gets mixed with garbage during rains.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100" dirty="0" smtClean="0"/>
              <a:t>Garbage on the road and remnant garbage causes foul smell.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100" dirty="0" smtClean="0"/>
              <a:t>Houseflies and mosquitoes breeding on the garbage causes diseases like malaria, dengue etc.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100" dirty="0" smtClean="0"/>
              <a:t>Overflowed garbage and garbage which spills out damages the aesthetic beauty of the place.</a:t>
            </a:r>
          </a:p>
          <a:p>
            <a:pPr>
              <a:buFont typeface="Wingdings" pitchFamily="2" charset="2"/>
              <a:buChar char="§"/>
            </a:pPr>
            <a:endParaRPr lang="en-IN" sz="21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71600" y="838200"/>
            <a:ext cx="7498080" cy="1143000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95400" y="914400"/>
            <a:ext cx="7498080" cy="12954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1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8425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81000" y="-27384"/>
            <a:ext cx="7239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u="sng" dirty="0">
                <a:effectLst/>
              </a:rPr>
              <a:t>Product </a:t>
            </a:r>
            <a:r>
              <a:rPr lang="en-US" i="1" u="sng" dirty="0" smtClean="0">
                <a:effectLst/>
              </a:rPr>
              <a:t>Analysis</a:t>
            </a:r>
            <a:endParaRPr lang="en-US" dirty="0"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1772816"/>
            <a:ext cx="7239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u="sng" dirty="0" smtClean="0"/>
              <a:t>Problems -</a:t>
            </a:r>
          </a:p>
          <a:p>
            <a:endParaRPr lang="en-US" sz="2800" dirty="0"/>
          </a:p>
          <a:p>
            <a:pPr marL="342900" lvl="0" indent="-342900">
              <a:buFont typeface="+mj-lt"/>
              <a:buAutoNum type="arabicPeriod"/>
            </a:pPr>
            <a:r>
              <a:rPr lang="en-IN" sz="2000" dirty="0"/>
              <a:t>Sensor </a:t>
            </a:r>
            <a:r>
              <a:rPr lang="en-IN" sz="2000" dirty="0" smtClean="0"/>
              <a:t>cannot </a:t>
            </a:r>
            <a:r>
              <a:rPr lang="en-IN" sz="2000" dirty="0"/>
              <a:t>differentiate between  human beings and big animals</a:t>
            </a:r>
            <a:r>
              <a:rPr lang="en-IN" sz="2000" dirty="0" smtClean="0"/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sz="2000" dirty="0"/>
          </a:p>
          <a:p>
            <a:pPr marL="342900" lvl="0" indent="-342900">
              <a:buFont typeface="+mj-lt"/>
              <a:buAutoNum type="arabicPeriod"/>
            </a:pPr>
            <a:r>
              <a:rPr lang="en-IN" sz="2000" i="1" dirty="0"/>
              <a:t>Bearings need time to time </a:t>
            </a:r>
            <a:r>
              <a:rPr lang="en-IN" sz="2000" i="1" dirty="0" smtClean="0"/>
              <a:t>maintenance. </a:t>
            </a:r>
          </a:p>
          <a:p>
            <a:pPr marL="342900" lvl="0" indent="-342900">
              <a:buFont typeface="+mj-lt"/>
              <a:buAutoNum type="arabicPeriod"/>
            </a:pPr>
            <a:endParaRPr lang="en-US" sz="2000" dirty="0"/>
          </a:p>
          <a:p>
            <a:pPr marL="342900" lvl="0" indent="-342900">
              <a:buFont typeface="+mj-lt"/>
              <a:buAutoNum type="arabicPeriod"/>
            </a:pPr>
            <a:r>
              <a:rPr lang="en-IN" sz="2000" dirty="0"/>
              <a:t>Due to network problem some times alert message can not be </a:t>
            </a:r>
            <a:r>
              <a:rPr lang="en-IN" sz="2000" dirty="0" smtClean="0"/>
              <a:t>send.</a:t>
            </a:r>
          </a:p>
          <a:p>
            <a:pPr marL="342900" lvl="0" indent="-342900">
              <a:buFont typeface="+mj-lt"/>
              <a:buAutoNum type="arabicPeriod"/>
            </a:pPr>
            <a:endParaRPr lang="en-IN" sz="2000" dirty="0"/>
          </a:p>
          <a:p>
            <a:r>
              <a:rPr lang="en-US" sz="2800" i="1" u="sng" dirty="0"/>
              <a:t>Future Scope </a:t>
            </a:r>
            <a:r>
              <a:rPr lang="en-US" sz="2800" i="1" u="sng" dirty="0" smtClean="0"/>
              <a:t>-</a:t>
            </a:r>
          </a:p>
          <a:p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Dustbin can be made renewable by using lithium ion battery and sonar Panel. The Garbage Bin will the be operated by sunlight.</a:t>
            </a:r>
          </a:p>
          <a:p>
            <a:pPr lvl="0"/>
            <a:endParaRPr lang="en-US" sz="2000" dirty="0"/>
          </a:p>
          <a:p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1973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u="sng" dirty="0" smtClean="0"/>
              <a:t>Flow Chart</a:t>
            </a:r>
            <a:endParaRPr lang="en-IN" i="1" u="sng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127010"/>
            <a:ext cx="7239000" cy="425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5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9" y="260649"/>
            <a:ext cx="6403032" cy="1080120"/>
          </a:xfrm>
        </p:spPr>
        <p:txBody>
          <a:bodyPr/>
          <a:lstStyle/>
          <a:p>
            <a:r>
              <a:rPr lang="en-IN" b="1" i="1" u="sng" dirty="0" smtClean="0"/>
              <a:t>Concept Generation</a:t>
            </a:r>
            <a:endParaRPr lang="en-IN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1800" y="1682071"/>
            <a:ext cx="3341016" cy="671199"/>
          </a:xfrm>
        </p:spPr>
        <p:txBody>
          <a:bodyPr/>
          <a:lstStyle/>
          <a:p>
            <a:pPr algn="ctr">
              <a:buNone/>
            </a:pPr>
            <a:r>
              <a:rPr lang="en-IN" b="1" i="1" u="sng" dirty="0" smtClean="0"/>
              <a:t>Concept </a:t>
            </a:r>
          </a:p>
          <a:p>
            <a:pPr>
              <a:buNone/>
            </a:pP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021160" y="5858470"/>
            <a:ext cx="576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Advantages-</a:t>
            </a:r>
          </a:p>
          <a:p>
            <a:pPr algn="ctr"/>
            <a:r>
              <a:rPr lang="en-IN" b="1" dirty="0" smtClean="0"/>
              <a:t>1.Automatic.</a:t>
            </a:r>
          </a:p>
          <a:p>
            <a:pPr algn="ctr"/>
            <a:r>
              <a:rPr lang="en-IN" b="1" dirty="0" smtClean="0"/>
              <a:t>2.Manual support , in case of power failure.</a:t>
            </a:r>
            <a:endParaRPr lang="en-IN" b="1" dirty="0"/>
          </a:p>
        </p:txBody>
      </p:sp>
      <p:pic>
        <p:nvPicPr>
          <p:cNvPr id="4098" name="Picture 2" descr="C:\Users\user\Documents\Bluetooth Folder\20130925_22005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53270"/>
            <a:ext cx="6705600" cy="35052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029200" y="5906869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Disadvantages-</a:t>
            </a:r>
          </a:p>
          <a:p>
            <a:pPr algn="ctr"/>
            <a:r>
              <a:rPr lang="en-IN" b="1" dirty="0" smtClean="0"/>
              <a:t>1.Power required.</a:t>
            </a:r>
          </a:p>
        </p:txBody>
      </p:sp>
    </p:spTree>
    <p:extLst>
      <p:ext uri="{BB962C8B-B14F-4D97-AF65-F5344CB8AC3E}">
        <p14:creationId xmlns:p14="http://schemas.microsoft.com/office/powerpoint/2010/main" val="274357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" y="165989"/>
            <a:ext cx="7416824" cy="1695631"/>
          </a:xfrm>
        </p:spPr>
        <p:txBody>
          <a:bodyPr>
            <a:normAutofit/>
          </a:bodyPr>
          <a:lstStyle/>
          <a:p>
            <a:r>
              <a:rPr lang="en-IN" b="1" i="1" u="sng" dirty="0" smtClean="0"/>
              <a:t> Concept CAD Model</a:t>
            </a:r>
            <a:br>
              <a:rPr lang="en-IN" b="1" i="1" u="sng" dirty="0" smtClean="0"/>
            </a:br>
            <a:endParaRPr lang="en-IN" b="1" i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86136"/>
            <a:ext cx="7453957" cy="4267200"/>
          </a:xfrm>
        </p:spPr>
      </p:pic>
      <p:sp>
        <p:nvSpPr>
          <p:cNvPr id="1026" name="AutoShape 2" descr="https://encrypted-tbn1.gstatic.com/images?q=tbn:ANd9GcSS2FVU_9TgKaEhQi0kt78Ko9S3knHmgCLvSoTdaCa1qgJeejZ3r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8" name="AutoShape 4" descr="https://encrypted-tbn1.gstatic.com/images?q=tbn:ANd9GcSS2FVU_9TgKaEhQi0kt78Ko9S3knHmgCLvSoTdaCa1qgJeejZ3r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1520" y="1133872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+mj-lt"/>
                <a:ea typeface="+mj-ea"/>
                <a:cs typeface="+mj-cs"/>
              </a:rPr>
              <a:t>Concept number 5 , shown in previous slide , is preferred to be the final Concept.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19200" y="6248400"/>
            <a:ext cx="7498080" cy="609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200" b="0" i="1" u="sng" strike="noStrike" kern="1200" cap="none" spc="0" normalizeH="0" baseline="0" noProof="0" dirty="0" smtClean="0">
                <a:ln>
                  <a:noFill/>
                </a:ln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Fig. CAD  view</a:t>
            </a:r>
            <a:r>
              <a:rPr kumimoji="0" lang="en-IN" sz="2200" b="0" i="1" u="sng" strike="noStrike" kern="1200" cap="none" spc="0" normalizeH="0" noProof="0" dirty="0" smtClean="0">
                <a:ln>
                  <a:noFill/>
                </a:ln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of Concept </a:t>
            </a:r>
            <a:endParaRPr kumimoji="0" lang="en-IN" sz="2200" b="0" i="1" u="sng" strike="noStrike" kern="1200" cap="none" spc="0" normalizeH="0" baseline="0" noProof="0" dirty="0">
              <a:ln>
                <a:noFill/>
              </a:ln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298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Embodiment Design</a:t>
            </a:r>
            <a:endParaRPr lang="en-IN" u="sng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3153"/>
              </p:ext>
            </p:extLst>
          </p:nvPr>
        </p:nvGraphicFramePr>
        <p:xfrm>
          <a:off x="1979712" y="1811742"/>
          <a:ext cx="4824537" cy="49296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9165"/>
                <a:gridCol w="2066988"/>
                <a:gridCol w="2278384"/>
              </a:tblGrid>
              <a:tr h="4054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effectLst/>
                        </a:rPr>
                        <a:t>S. NO.</a:t>
                      </a:r>
                      <a:endParaRPr lang="en-IN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</a:rPr>
                        <a:t>COMPONENTS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u="sng">
                          <a:effectLst/>
                        </a:rPr>
                        <a:t>FUNCTION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  <a:tr h="3378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Container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Use for garbage collection</a:t>
                      </a:r>
                      <a:endParaRPr lang="en-IN" sz="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  <a:tr h="3378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Container’s roof</a:t>
                      </a:r>
                      <a:endParaRPr lang="en-IN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IN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Use for covering </a:t>
                      </a:r>
                      <a:endParaRPr lang="en-IN" sz="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  <a:tr h="3378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Basket 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Opening and closing of garbage bin,</a:t>
                      </a:r>
                      <a:endParaRPr lang="en-IN" sz="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 throw garbage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  <a:tr h="3378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4-bar linkage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Mechanism for opening and closing of window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  <a:tr h="1650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Geared Motor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 operate 4 bar linkage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  <a:tr h="1940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Handle 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 open Basket in case of power failure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  <a:tr h="1650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Hinges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For rotary motion.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  <a:tr h="1650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Bearing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Reduce friction between linkage 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  <a:tr h="1650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Gate locking pin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For lock the back door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  <a:tr h="1650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At mega -16(micro controller)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For controlling various activity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  <a:tr h="1650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Back door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For taking out garbage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  <a:tr h="1650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Max-232(TTL logic convertor)</a:t>
                      </a:r>
                      <a:endParaRPr lang="en-IN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TTL Logic converter</a:t>
                      </a:r>
                      <a:endParaRPr lang="en-IN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  <a:tr h="1650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Gsm Module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For transmitting message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  <a:tr h="1650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14.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IR Sensor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For checking Garbage is full or not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  <a:tr h="1650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Tsop Sensor module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 check vicinity of human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  <a:tr h="1650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16.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L298 (motor driver)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 drive motor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  <a:tr h="1650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7805 (Power regulator)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Power Regulator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  <a:tr h="1650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resistor and capacitor (.1Uf)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Parts of circuit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  <a:tr h="1650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19.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Fecl3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For etching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  <a:tr h="1650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Printed circuit board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 Print the circuit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  <a:tr h="3378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21.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Adapter12V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For supplying power to circuit.</a:t>
                      </a:r>
                      <a:endParaRPr lang="en-IN" sz="8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  <a:tr h="1650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22.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Li-ion cell</a:t>
                      </a:r>
                      <a:endParaRPr lang="en-IN" sz="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For circuit operating</a:t>
                      </a:r>
                      <a:endParaRPr lang="en-IN" sz="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174" marR="47174" marT="0" marB="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5536" y="1350067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 smtClean="0"/>
              <a:t>Product Architecture:</a:t>
            </a:r>
            <a:endParaRPr lang="en-IN" sz="2400" i="1" u="sng" dirty="0"/>
          </a:p>
        </p:txBody>
      </p:sp>
    </p:spTree>
    <p:extLst>
      <p:ext uri="{BB962C8B-B14F-4D97-AF65-F5344CB8AC3E}">
        <p14:creationId xmlns:p14="http://schemas.microsoft.com/office/powerpoint/2010/main" val="11407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Parametric design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484784"/>
            <a:ext cx="4267200" cy="4525963"/>
          </a:xfrm>
        </p:spPr>
        <p:txBody>
          <a:bodyPr>
            <a:normAutofit/>
          </a:bodyPr>
          <a:lstStyle/>
          <a:p>
            <a:r>
              <a:rPr lang="en-US" u="sng" dirty="0" smtClean="0"/>
              <a:t>Container</a:t>
            </a:r>
            <a:endParaRPr lang="en-IN" u="sn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008" y="1484784"/>
            <a:ext cx="4267200" cy="4525963"/>
          </a:xfrm>
        </p:spPr>
        <p:txBody>
          <a:bodyPr>
            <a:normAutofit/>
          </a:bodyPr>
          <a:lstStyle/>
          <a:p>
            <a:r>
              <a:rPr lang="en-US" u="sng" dirty="0" smtClean="0"/>
              <a:t>Coupler</a:t>
            </a:r>
            <a:endParaRPr lang="en-IN" u="sng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14495"/>
            <a:ext cx="3960440" cy="4608512"/>
          </a:xfrm>
          <a:prstGeom prst="rect">
            <a:avLst/>
          </a:prstGeom>
        </p:spPr>
      </p:pic>
      <p:pic>
        <p:nvPicPr>
          <p:cNvPr id="6" name="Picture 5" descr="H:\Images\coupler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400" y="2204173"/>
            <a:ext cx="3744415" cy="4608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266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:\Images\CRANK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3816424" cy="46805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423317"/>
            <a:ext cx="4267200" cy="4525963"/>
          </a:xfrm>
        </p:spPr>
        <p:txBody>
          <a:bodyPr>
            <a:normAutofit/>
          </a:bodyPr>
          <a:lstStyle/>
          <a:p>
            <a:r>
              <a:rPr lang="en-US" u="sng" dirty="0" smtClean="0"/>
              <a:t>Crank</a:t>
            </a:r>
            <a:endParaRPr lang="en-IN" u="sn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2656" y="1423317"/>
            <a:ext cx="4267200" cy="4525963"/>
          </a:xfrm>
        </p:spPr>
        <p:txBody>
          <a:bodyPr>
            <a:normAutofit/>
          </a:bodyPr>
          <a:lstStyle/>
          <a:p>
            <a:r>
              <a:rPr lang="en-US" u="sng" dirty="0" smtClean="0"/>
              <a:t>Left Basket</a:t>
            </a:r>
            <a:endParaRPr lang="en-IN" u="sng" dirty="0"/>
          </a:p>
        </p:txBody>
      </p:sp>
      <p:pic>
        <p:nvPicPr>
          <p:cNvPr id="6" name="Picture 5" descr="H:\Images\LEFT_BASKET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988840"/>
            <a:ext cx="3600400" cy="4680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35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484784"/>
            <a:ext cx="4267200" cy="4525963"/>
          </a:xfrm>
        </p:spPr>
        <p:txBody>
          <a:bodyPr>
            <a:normAutofit/>
          </a:bodyPr>
          <a:lstStyle/>
          <a:p>
            <a:r>
              <a:rPr lang="en-US" u="sng" dirty="0" smtClean="0"/>
              <a:t>Right Basket</a:t>
            </a:r>
            <a:endParaRPr lang="en-IN" u="sn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8065" y="1484784"/>
            <a:ext cx="4267200" cy="4525963"/>
          </a:xfrm>
        </p:spPr>
        <p:txBody>
          <a:bodyPr>
            <a:normAutofit/>
          </a:bodyPr>
          <a:lstStyle/>
          <a:p>
            <a:r>
              <a:rPr lang="en-US" u="sng" dirty="0"/>
              <a:t>R</a:t>
            </a:r>
            <a:r>
              <a:rPr lang="en-US" u="sng" dirty="0" smtClean="0"/>
              <a:t>oof</a:t>
            </a:r>
            <a:endParaRPr lang="en-IN" u="sng" dirty="0"/>
          </a:p>
        </p:txBody>
      </p:sp>
      <p:pic>
        <p:nvPicPr>
          <p:cNvPr id="5" name="Picture 4" descr="H:\Images\RIGHT_BASKET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1378"/>
            <a:ext cx="4104457" cy="424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:\Images\ROOF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5" y="1988840"/>
            <a:ext cx="3600399" cy="4248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520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10188135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TS101881352</Template>
  <TotalTime>515</TotalTime>
  <Words>761</Words>
  <Application>Microsoft Office PowerPoint</Application>
  <PresentationFormat>On-screen Show (4:3)</PresentationFormat>
  <Paragraphs>193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Times New Roman</vt:lpstr>
      <vt:lpstr>Wingdings</vt:lpstr>
      <vt:lpstr>TS101881352</vt:lpstr>
      <vt:lpstr>Garbage Monitoring System</vt:lpstr>
      <vt:lpstr>Problem Definition </vt:lpstr>
      <vt:lpstr>Flow Chart</vt:lpstr>
      <vt:lpstr>Concept Generation</vt:lpstr>
      <vt:lpstr> Concept CAD Model </vt:lpstr>
      <vt:lpstr>Embodiment Design</vt:lpstr>
      <vt:lpstr>Parametric design</vt:lpstr>
      <vt:lpstr>Continued…</vt:lpstr>
      <vt:lpstr>Continued…</vt:lpstr>
      <vt:lpstr>Prototype</vt:lpstr>
      <vt:lpstr>Prototype</vt:lpstr>
      <vt:lpstr>Circuit Design</vt:lpstr>
      <vt:lpstr>Standard Parts       Vendors</vt:lpstr>
      <vt:lpstr>Fabrication</vt:lpstr>
      <vt:lpstr>Fabrication</vt:lpstr>
      <vt:lpstr>Fabrication</vt:lpstr>
      <vt:lpstr>    Ultrasonic sensors (mounted) to detect the presence of a person . Maximum range over which it can detect the presence is 3 meters and an angle of 15 0. </vt:lpstr>
      <vt:lpstr>   Motor is fixed to side wall of bin and motor shaft is connected to crank of mechanism.The RPM of motor is 30 and torque is 5kg/cm. and operate at 10V , .5A current</vt:lpstr>
      <vt:lpstr>This IR sensor detects whether the garbage bin is full or not and it sends signal to the controller. The range is 6 cm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Garbage Monitoring System</dc:title>
  <dc:creator>ratna</dc:creator>
  <cp:lastModifiedBy>Saurabh Joshi</cp:lastModifiedBy>
  <cp:revision>47</cp:revision>
  <dcterms:created xsi:type="dcterms:W3CDTF">2013-11-06T13:37:53Z</dcterms:created>
  <dcterms:modified xsi:type="dcterms:W3CDTF">2014-03-14T06:07:02Z</dcterms:modified>
</cp:coreProperties>
</file>